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1" r:id="rId4"/>
    <p:sldId id="259" r:id="rId5"/>
    <p:sldId id="260" r:id="rId6"/>
    <p:sldId id="270" r:id="rId7"/>
    <p:sldId id="261" r:id="rId8"/>
    <p:sldId id="272" r:id="rId9"/>
    <p:sldId id="263" r:id="rId10"/>
    <p:sldId id="264" r:id="rId11"/>
    <p:sldId id="266" r:id="rId12"/>
    <p:sldId id="268" r:id="rId13"/>
    <p:sldId id="267" r:id="rId14"/>
    <p:sldId id="27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694"/>
  </p:normalViewPr>
  <p:slideViewPr>
    <p:cSldViewPr snapToGrid="0">
      <p:cViewPr varScale="1">
        <p:scale>
          <a:sx n="107" d="100"/>
          <a:sy n="107" d="100"/>
        </p:scale>
        <p:origin x="176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6991D-0476-FFEC-C804-812426BD07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1FA2E0-CB45-21DD-F8D4-581B4585CB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F3F31-C515-06EB-605A-72BE4F574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BEFE-582C-5C40-965E-99E072FF11CC}" type="datetimeFigureOut">
              <a:rPr lang="en-US" smtClean="0"/>
              <a:t>3/25/25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7485-E05D-C7BE-1E4C-12B692626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A0A4D-187C-770D-1EA8-0F719C05B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7D24E-6864-4B4C-89C1-D83138284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194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F7924-FC97-4F79-1A7B-5A43AEA41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39EC18-6B1F-35CD-E8EE-549E2CE1B2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A7E8B3-91E6-DA74-01CB-9460B4A11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BEFE-582C-5C40-965E-99E072FF11CC}" type="datetimeFigureOut">
              <a:rPr lang="en-US" smtClean="0"/>
              <a:t>3/25/25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A51050-94A2-2B4C-F6B4-1EA9FAF37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4DCA9-CE3F-6C8E-EC04-F20790833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7D24E-6864-4B4C-89C1-D83138284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5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A4F449-55B7-2015-45AD-966E879325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076237-2247-9237-AF28-D8E99B3224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FF02-F989-20AF-85B3-73C5C0082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BEFE-582C-5C40-965E-99E072FF11CC}" type="datetimeFigureOut">
              <a:rPr lang="en-US" smtClean="0"/>
              <a:t>3/25/25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8C7EA1-4112-D407-F7EC-14DFD9F89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A556E-7385-1684-B1A7-2562EBF2F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7D24E-6864-4B4C-89C1-D83138284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041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C7D70-FA12-CDC7-49DF-AD7099C4B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FB6EEA-0EC0-838E-D056-7983EB30FA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6A58A1-0F47-80B1-F5AB-DD5C0A4C4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BEFE-582C-5C40-965E-99E072FF11CC}" type="datetimeFigureOut">
              <a:rPr lang="en-US" smtClean="0"/>
              <a:t>3/25/25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E78A46-8C45-7521-D536-C629B04E0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5D055-6771-B783-C42D-94A8A7474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7D24E-6864-4B4C-89C1-D83138284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25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23B13-0EFA-E172-692B-8E501F340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BA80E-A816-AC81-0616-102A982D9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5D4CD-BA3A-12DD-2277-98FEEB9E6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BEFE-582C-5C40-965E-99E072FF11CC}" type="datetimeFigureOut">
              <a:rPr lang="en-US" smtClean="0"/>
              <a:t>3/25/25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A01683-C26E-B607-EADD-B49C3C0CF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FB218E-5D4C-F704-204C-B85581341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7D24E-6864-4B4C-89C1-D83138284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635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26D5A-3F53-F2CB-D0F3-0A52A11E2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BEE63-4FC4-C86E-E4D6-3DDDC00782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8207E8-7946-491A-5FFD-8F033BB9D6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60A930-CD4D-40B7-9522-A5CA6BB10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BEFE-582C-5C40-965E-99E072FF11CC}" type="datetimeFigureOut">
              <a:rPr lang="en-US" smtClean="0"/>
              <a:t>3/25/25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088C3E-DD1B-5A9D-F38A-81565F21C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D34D10-1AC5-543D-0D73-A5277D00D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7D24E-6864-4B4C-89C1-D83138284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31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EF931-EC09-C675-97FD-A8B13CF6A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EC6A92-2C34-DED4-8F4F-5BD08DFCC7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3B8506-9B8C-F446-293D-3B7623D8EB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521D22-9DC9-EE0E-1185-F27E203656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4521EE-6782-3BC1-FA65-2E71F8A54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304836-602D-F1EF-ED8A-4B7192733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BEFE-582C-5C40-965E-99E072FF11CC}" type="datetimeFigureOut">
              <a:rPr lang="en-US" smtClean="0"/>
              <a:t>3/25/25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CD01A4-C7FC-398B-8071-EEBEA658C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D79184-5B0F-C883-A2FC-64964D39B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7D24E-6864-4B4C-89C1-D83138284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562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AAD9E-9659-304F-E441-C19DDD476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EB551B-A35E-2FF2-CA22-9F0B5F7F7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BEFE-582C-5C40-965E-99E072FF11CC}" type="datetimeFigureOut">
              <a:rPr lang="en-US" smtClean="0"/>
              <a:t>3/25/25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006C6A-C9AA-9CBB-79F0-FAD83ECD7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C1FBF9-6BFF-8676-D0D5-5C9ACB4DE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7D24E-6864-4B4C-89C1-D83138284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352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FF4FD0-ABA9-9353-0843-6B5D1530D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BEFE-582C-5C40-965E-99E072FF11CC}" type="datetimeFigureOut">
              <a:rPr lang="en-US" smtClean="0"/>
              <a:t>3/25/25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36F30C-39DF-F4AA-849F-A63CB634A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10826F-CD8A-1F87-F66F-E335DB650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7D24E-6864-4B4C-89C1-D83138284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97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DE409-BFEF-90AA-8738-B7136DCED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716BA-00A8-26C3-6BEB-C34D06121D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C0640A-6320-801B-960C-4F0E2E4DAA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60B09C-D6B1-DECD-6A61-BA3181E07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BEFE-582C-5C40-965E-99E072FF11CC}" type="datetimeFigureOut">
              <a:rPr lang="en-US" smtClean="0"/>
              <a:t>3/25/25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6AB03C-3EBA-EBC5-7D74-E633879F3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EE6C87-E682-A63D-9C91-AD03AA709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7D24E-6864-4B4C-89C1-D83138284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719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02EBB-EDFA-5BEF-C53A-B4189D161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5ABF24-2C36-2EBA-7A5D-1E2E691D61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2389ED-86FA-C3D6-F8B0-74C4DE1345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ACD249-E3C1-946F-BADD-D5142B4D3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BEFE-582C-5C40-965E-99E072FF11CC}" type="datetimeFigureOut">
              <a:rPr lang="en-US" smtClean="0"/>
              <a:t>3/25/25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3C610C-A29D-5A74-8DFE-1DB08317F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2A57B8-7984-DD02-86F2-48BBE0315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7D24E-6864-4B4C-89C1-D83138284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628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B76991-C023-DD0E-4043-D3CC8ADC2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AB521-2B40-6F5E-0A37-41BEEB23A6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05770-8377-D8D4-1929-02ADA47F54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7FBEFE-582C-5C40-965E-99E072FF11CC}" type="datetimeFigureOut">
              <a:rPr lang="en-US" smtClean="0"/>
              <a:t>3/25/25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DA642-8678-10CE-D668-B04AE9E59B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B2AD4-3B73-B307-841F-D57E6A99BA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77D24E-6864-4B4C-89C1-D83138284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68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txst.yuja.com/V/Video?isPlaying=false&amp;startTime=19&amp;z=1&amp;u=611a6b4c-c90b-48ed-9231-b242fd68a2dd&amp;node=52583674&amp;isExternalPlayRequest=true" TargetMode="External"/><Relationship Id="rId3" Type="http://schemas.openxmlformats.org/officeDocument/2006/relationships/image" Target="../media/image3.jpeg"/><Relationship Id="rId7" Type="http://schemas.openxmlformats.org/officeDocument/2006/relationships/hyperlink" Target="https://runwayml.com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gemini.google.com/" TargetMode="External"/><Relationship Id="rId5" Type="http://schemas.openxmlformats.org/officeDocument/2006/relationships/hyperlink" Target="https://copilot.microsoft.com/" TargetMode="External"/><Relationship Id="rId4" Type="http://schemas.openxmlformats.org/officeDocument/2006/relationships/hyperlink" Target="https://chatgpt.com/" TargetMode="External"/><Relationship Id="rId9" Type="http://schemas.openxmlformats.org/officeDocument/2006/relationships/hyperlink" Target="https://ai.meta.com/research/movie-gen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rofile photo for Dr. Heidi Makady">
            <a:extLst>
              <a:ext uri="{FF2B5EF4-FFF2-40B4-BE49-F238E27FC236}">
                <a16:creationId xmlns:a16="http://schemas.microsoft.com/office/drawing/2014/main" id="{DC5ADDBE-15D7-9AF3-AFD5-C447A1A72F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71254" y="2151536"/>
            <a:ext cx="1875613" cy="2151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PhDigital Bootcamp Hero Image">
            <a:extLst>
              <a:ext uri="{FF2B5EF4-FFF2-40B4-BE49-F238E27FC236}">
                <a16:creationId xmlns:a16="http://schemas.microsoft.com/office/drawing/2014/main" id="{9168E671-4000-65A2-84B6-644A0AA3BB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69133" y="5877837"/>
            <a:ext cx="1810342" cy="945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ogos &amp; Guidelines : Brand Guidelines : Texas State University">
            <a:extLst>
              <a:ext uri="{FF2B5EF4-FFF2-40B4-BE49-F238E27FC236}">
                <a16:creationId xmlns:a16="http://schemas.microsoft.com/office/drawing/2014/main" id="{CDBF5FB8-CB71-10B4-AB00-0FB4C380F7D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2525" y="5818339"/>
            <a:ext cx="3983277" cy="1064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3419039-A557-59BD-F6B5-A34067A7EC1E}"/>
              </a:ext>
            </a:extLst>
          </p:cNvPr>
          <p:cNvSpPr txBox="1"/>
          <p:nvPr/>
        </p:nvSpPr>
        <p:spPr>
          <a:xfrm>
            <a:off x="511506" y="118285"/>
            <a:ext cx="112895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>
                <a:latin typeface="Impact" panose="020B0806030902050204" pitchFamily="34" charset="0"/>
              </a:rPr>
              <a:t>Teaching Applied AI in Mass Communication Courses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049F507-E9FE-3854-5AD4-B9A6BF6180FB}"/>
              </a:ext>
            </a:extLst>
          </p:cNvPr>
          <p:cNvCxnSpPr>
            <a:cxnSpLocks/>
          </p:cNvCxnSpPr>
          <p:nvPr/>
        </p:nvCxnSpPr>
        <p:spPr>
          <a:xfrm>
            <a:off x="498980" y="516606"/>
            <a:ext cx="11288012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27C4B69-A702-48BA-2136-B91B2ADEA853}"/>
              </a:ext>
            </a:extLst>
          </p:cNvPr>
          <p:cNvSpPr txBox="1"/>
          <p:nvPr/>
        </p:nvSpPr>
        <p:spPr>
          <a:xfrm>
            <a:off x="511506" y="1039295"/>
            <a:ext cx="1101037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Electronic Media faculty, School of Journalism &amp; Mass Comm.</a:t>
            </a:r>
          </a:p>
          <a:p>
            <a:endParaRPr lang="en-US" sz="3200" dirty="0"/>
          </a:p>
          <a:p>
            <a:r>
              <a:rPr lang="en-US" sz="3200" dirty="0"/>
              <a:t>Kelly </a:t>
            </a:r>
            <a:r>
              <a:rPr lang="en-US" sz="3200" dirty="0" err="1"/>
              <a:t>Kaufhold</a:t>
            </a:r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						Heidi </a:t>
            </a:r>
            <a:r>
              <a:rPr lang="en-US" sz="3200" dirty="0" err="1"/>
              <a:t>Makady</a:t>
            </a:r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Mark </a:t>
            </a:r>
            <a:r>
              <a:rPr lang="en-US" sz="3200" dirty="0" err="1"/>
              <a:t>Mederson</a:t>
            </a:r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						Eun Jeong Lee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3AC2A0B-2B67-1A0C-1878-315CA496BEDD}"/>
              </a:ext>
            </a:extLst>
          </p:cNvPr>
          <p:cNvCxnSpPr/>
          <p:nvPr/>
        </p:nvCxnSpPr>
        <p:spPr>
          <a:xfrm>
            <a:off x="663879" y="914400"/>
            <a:ext cx="11010379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354D39D-77F8-79DD-61B0-A82AF821D84C}"/>
              </a:ext>
            </a:extLst>
          </p:cNvPr>
          <p:cNvCxnSpPr/>
          <p:nvPr/>
        </p:nvCxnSpPr>
        <p:spPr>
          <a:xfrm>
            <a:off x="700529" y="939475"/>
            <a:ext cx="11010379" cy="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person standing on a sidewalk&#10;&#10;Description automatically generated">
            <a:extLst>
              <a:ext uri="{FF2B5EF4-FFF2-40B4-BE49-F238E27FC236}">
                <a16:creationId xmlns:a16="http://schemas.microsoft.com/office/drawing/2014/main" id="{EF32DC66-1416-9B4D-4531-589CE139A624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94342" y="1573451"/>
            <a:ext cx="1966550" cy="1891407"/>
          </a:xfrm>
          <a:prstGeom prst="rect">
            <a:avLst/>
          </a:prstGeom>
        </p:spPr>
      </p:pic>
      <p:pic>
        <p:nvPicPr>
          <p:cNvPr id="10" name="Picture 4" descr="Faculty Profiles">
            <a:extLst>
              <a:ext uri="{FF2B5EF4-FFF2-40B4-BE49-F238E27FC236}">
                <a16:creationId xmlns:a16="http://schemas.microsoft.com/office/drawing/2014/main" id="{F3D42051-746C-8E1D-43FB-0FFF84CB73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394341" y="3467976"/>
            <a:ext cx="1966549" cy="2319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akers: Eun Jeong Lee, Photographer – Flourish Magazine">
            <a:extLst>
              <a:ext uri="{FF2B5EF4-FFF2-40B4-BE49-F238E27FC236}">
                <a16:creationId xmlns:a16="http://schemas.microsoft.com/office/drawing/2014/main" id="{49D181B6-C074-5B82-2B63-C6EDA1E9DD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42968" y="4446494"/>
            <a:ext cx="1594724" cy="2390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1863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01018A-FBC2-12D1-D039-F449C05080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hDigital Bootcamp Hero Image">
            <a:extLst>
              <a:ext uri="{FF2B5EF4-FFF2-40B4-BE49-F238E27FC236}">
                <a16:creationId xmlns:a16="http://schemas.microsoft.com/office/drawing/2014/main" id="{E887AFD5-9F85-1649-4D3B-46F55C21FD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69133" y="5877837"/>
            <a:ext cx="1810342" cy="945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ogos &amp; Guidelines : Brand Guidelines : Texas State University">
            <a:extLst>
              <a:ext uri="{FF2B5EF4-FFF2-40B4-BE49-F238E27FC236}">
                <a16:creationId xmlns:a16="http://schemas.microsoft.com/office/drawing/2014/main" id="{A656892D-CDA3-47B5-83A0-61D922171A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2525" y="5818339"/>
            <a:ext cx="3983277" cy="1064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A89A2D-FF33-2CF6-93F6-A964DE098E79}"/>
              </a:ext>
            </a:extLst>
          </p:cNvPr>
          <p:cNvSpPr txBox="1"/>
          <p:nvPr/>
        </p:nvSpPr>
        <p:spPr>
          <a:xfrm>
            <a:off x="511506" y="118285"/>
            <a:ext cx="112895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>
                <a:latin typeface="Impact" panose="020B0806030902050204" pitchFamily="34" charset="0"/>
              </a:rPr>
              <a:t>Teaching Applied AI in Mass Communication Courses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1A9058B-4163-18C8-1333-AC7BBFC87273}"/>
              </a:ext>
            </a:extLst>
          </p:cNvPr>
          <p:cNvCxnSpPr>
            <a:cxnSpLocks/>
          </p:cNvCxnSpPr>
          <p:nvPr/>
        </p:nvCxnSpPr>
        <p:spPr>
          <a:xfrm>
            <a:off x="498980" y="516606"/>
            <a:ext cx="11288012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186E717-7ECE-0B08-7CB8-381C5B9906E0}"/>
              </a:ext>
            </a:extLst>
          </p:cNvPr>
          <p:cNvSpPr txBox="1"/>
          <p:nvPr/>
        </p:nvSpPr>
        <p:spPr>
          <a:xfrm>
            <a:off x="511506" y="1039295"/>
            <a:ext cx="11202362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The Study (Qualitative)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The survey allowed text entry on items about ethics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Each course had a Canvas Module with the same items:</a:t>
            </a:r>
          </a:p>
          <a:p>
            <a:r>
              <a:rPr lang="en-US" sz="3200" dirty="0"/>
              <a:t>	-A page demonstrating each tool &amp; assigning a task</a:t>
            </a:r>
          </a:p>
          <a:p>
            <a:r>
              <a:rPr lang="en-US" sz="3200" dirty="0"/>
              <a:t>	-An anonymous Discussion post about the experience</a:t>
            </a:r>
          </a:p>
          <a:p>
            <a:r>
              <a:rPr lang="en-US" sz="3200" dirty="0"/>
              <a:t>	-In 3 courses, profs had </a:t>
            </a:r>
            <a:r>
              <a:rPr lang="en-US" sz="3200" i="1" dirty="0"/>
              <a:t>all</a:t>
            </a:r>
            <a:r>
              <a:rPr lang="en-US" sz="3200" dirty="0"/>
              <a:t> students do a discussion post </a:t>
            </a:r>
          </a:p>
          <a:p>
            <a:r>
              <a:rPr lang="en-US" sz="3200" dirty="0"/>
              <a:t>	  about one of the tools after an in-class demo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6 total AI tools </a:t>
            </a:r>
          </a:p>
          <a:p>
            <a:r>
              <a:rPr lang="en-US" sz="3200" dirty="0"/>
              <a:t>	-3 for writing</a:t>
            </a:r>
          </a:p>
          <a:p>
            <a:r>
              <a:rPr lang="en-US" sz="3200" dirty="0"/>
              <a:t>	-3 for video creation or modification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22BF7E4-79F0-D57D-D126-AAF2777A84D8}"/>
              </a:ext>
            </a:extLst>
          </p:cNvPr>
          <p:cNvCxnSpPr/>
          <p:nvPr/>
        </p:nvCxnSpPr>
        <p:spPr>
          <a:xfrm>
            <a:off x="663879" y="914400"/>
            <a:ext cx="11010379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5977957-072B-B533-F31A-17637F0EFEBC}"/>
              </a:ext>
            </a:extLst>
          </p:cNvPr>
          <p:cNvCxnSpPr/>
          <p:nvPr/>
        </p:nvCxnSpPr>
        <p:spPr>
          <a:xfrm>
            <a:off x="700529" y="939475"/>
            <a:ext cx="11010379" cy="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4671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82AC61-506E-051C-0FC1-3C45BABA1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hDigital Bootcamp Hero Image">
            <a:extLst>
              <a:ext uri="{FF2B5EF4-FFF2-40B4-BE49-F238E27FC236}">
                <a16:creationId xmlns:a16="http://schemas.microsoft.com/office/drawing/2014/main" id="{25DCFC60-E190-8DB0-1AA6-2141FEB910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69133" y="5877837"/>
            <a:ext cx="1810342" cy="945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ogos &amp; Guidelines : Brand Guidelines : Texas State University">
            <a:extLst>
              <a:ext uri="{FF2B5EF4-FFF2-40B4-BE49-F238E27FC236}">
                <a16:creationId xmlns:a16="http://schemas.microsoft.com/office/drawing/2014/main" id="{7A58B52D-939E-551A-2CC0-43270933CF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2525" y="5818339"/>
            <a:ext cx="3983277" cy="1064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AA2B63A-F14E-B459-0938-21326D420EB5}"/>
              </a:ext>
            </a:extLst>
          </p:cNvPr>
          <p:cNvSpPr txBox="1"/>
          <p:nvPr/>
        </p:nvSpPr>
        <p:spPr>
          <a:xfrm>
            <a:off x="511506" y="118285"/>
            <a:ext cx="112895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>
                <a:latin typeface="Impact" panose="020B0806030902050204" pitchFamily="34" charset="0"/>
              </a:rPr>
              <a:t>Teaching Applied AI in Mass Communication Courses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411A39B-7E9A-851F-74C0-055CB8318B53}"/>
              </a:ext>
            </a:extLst>
          </p:cNvPr>
          <p:cNvCxnSpPr>
            <a:cxnSpLocks/>
          </p:cNvCxnSpPr>
          <p:nvPr/>
        </p:nvCxnSpPr>
        <p:spPr>
          <a:xfrm>
            <a:off x="498980" y="516606"/>
            <a:ext cx="11288012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A0330101-C153-96C0-7BAF-C800D7AC1368}"/>
              </a:ext>
            </a:extLst>
          </p:cNvPr>
          <p:cNvSpPr txBox="1"/>
          <p:nvPr/>
        </p:nvSpPr>
        <p:spPr>
          <a:xfrm>
            <a:off x="511506" y="1039295"/>
            <a:ext cx="8498930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Results from the Discussions in 3 classes</a:t>
            </a:r>
          </a:p>
          <a:p>
            <a:r>
              <a:rPr lang="en-US" sz="3200" dirty="0"/>
              <a:t>Writing for Electronic Media; Video Production; </a:t>
            </a:r>
          </a:p>
          <a:p>
            <a:r>
              <a:rPr lang="en-US" sz="3200" dirty="0"/>
              <a:t>	Video Production for Sports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Critical of AI </a:t>
            </a:r>
            <a:r>
              <a:rPr lang="en-US" sz="3200" b="1" dirty="0"/>
              <a:t>writing</a:t>
            </a:r>
            <a:r>
              <a:rPr lang="en-US" sz="3200" dirty="0"/>
              <a:t> a “lead”</a:t>
            </a:r>
          </a:p>
          <a:p>
            <a:r>
              <a:rPr lang="en-US" sz="3200" dirty="0"/>
              <a:t>	-Too long</a:t>
            </a:r>
          </a:p>
          <a:p>
            <a:r>
              <a:rPr lang="en-US" sz="3200" dirty="0"/>
              <a:t>	-Too much detail</a:t>
            </a:r>
          </a:p>
          <a:p>
            <a:r>
              <a:rPr lang="en-US" sz="3200" dirty="0"/>
              <a:t>	-Not AP style</a:t>
            </a:r>
          </a:p>
          <a:p>
            <a:r>
              <a:rPr lang="en-US" sz="3200" dirty="0"/>
              <a:t>	-Not conversational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4497189-D642-9F22-4A5B-EABB8B428C31}"/>
              </a:ext>
            </a:extLst>
          </p:cNvPr>
          <p:cNvCxnSpPr/>
          <p:nvPr/>
        </p:nvCxnSpPr>
        <p:spPr>
          <a:xfrm>
            <a:off x="663879" y="914400"/>
            <a:ext cx="11010379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54404B7-DE73-D43B-8AF1-97A2ADEC0F84}"/>
              </a:ext>
            </a:extLst>
          </p:cNvPr>
          <p:cNvCxnSpPr/>
          <p:nvPr/>
        </p:nvCxnSpPr>
        <p:spPr>
          <a:xfrm>
            <a:off x="700529" y="939475"/>
            <a:ext cx="11010379" cy="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1918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CF6C8-AE45-5E8C-FA2A-91F21BCEE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hDigital Bootcamp Hero Image">
            <a:extLst>
              <a:ext uri="{FF2B5EF4-FFF2-40B4-BE49-F238E27FC236}">
                <a16:creationId xmlns:a16="http://schemas.microsoft.com/office/drawing/2014/main" id="{48652052-98F4-A96E-AD0D-E313F59C8A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69133" y="5877837"/>
            <a:ext cx="1810342" cy="945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ogos &amp; Guidelines : Brand Guidelines : Texas State University">
            <a:extLst>
              <a:ext uri="{FF2B5EF4-FFF2-40B4-BE49-F238E27FC236}">
                <a16:creationId xmlns:a16="http://schemas.microsoft.com/office/drawing/2014/main" id="{4CE0B91B-55CF-BCFE-834C-ED4707979A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2525" y="5818339"/>
            <a:ext cx="3983277" cy="1064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2E34427-1141-9594-B2EC-D0D657CFD0DF}"/>
              </a:ext>
            </a:extLst>
          </p:cNvPr>
          <p:cNvSpPr txBox="1"/>
          <p:nvPr/>
        </p:nvSpPr>
        <p:spPr>
          <a:xfrm>
            <a:off x="511506" y="118285"/>
            <a:ext cx="112895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>
                <a:latin typeface="Impact" panose="020B0806030902050204" pitchFamily="34" charset="0"/>
              </a:rPr>
              <a:t>Teaching Applied AI in Mass Communication Courses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FECDE6D-2F03-92E3-DD97-9323FCFD990F}"/>
              </a:ext>
            </a:extLst>
          </p:cNvPr>
          <p:cNvCxnSpPr>
            <a:cxnSpLocks/>
          </p:cNvCxnSpPr>
          <p:nvPr/>
        </p:nvCxnSpPr>
        <p:spPr>
          <a:xfrm>
            <a:off x="498980" y="516606"/>
            <a:ext cx="11288012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6447C34A-E57E-569C-D6CE-593509639FAB}"/>
              </a:ext>
            </a:extLst>
          </p:cNvPr>
          <p:cNvSpPr txBox="1"/>
          <p:nvPr/>
        </p:nvSpPr>
        <p:spPr>
          <a:xfrm>
            <a:off x="511506" y="1039295"/>
            <a:ext cx="1114901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Results from the Discussions in 3 classes</a:t>
            </a:r>
          </a:p>
          <a:p>
            <a:r>
              <a:rPr lang="en-US" sz="3200" dirty="0"/>
              <a:t>Writing for Electronic Media; Video Production; </a:t>
            </a:r>
          </a:p>
          <a:p>
            <a:r>
              <a:rPr lang="en-US" sz="3200" dirty="0"/>
              <a:t>	Video Production for Sports</a:t>
            </a:r>
          </a:p>
          <a:p>
            <a:endParaRPr lang="en-US" sz="3200" dirty="0"/>
          </a:p>
          <a:p>
            <a:r>
              <a:rPr lang="en-US" sz="3200" dirty="0"/>
              <a:t>Summary of student comments from </a:t>
            </a:r>
            <a:r>
              <a:rPr lang="en-US" sz="3200" b="1" dirty="0"/>
              <a:t>Microsoft Co-Pilot</a:t>
            </a:r>
          </a:p>
          <a:p>
            <a:r>
              <a:rPr lang="en-US" sz="3200" dirty="0"/>
              <a:t>•	Overall, students largely preferred their own leads due to </a:t>
            </a:r>
          </a:p>
          <a:p>
            <a:r>
              <a:rPr lang="en-US" sz="3200" dirty="0"/>
              <a:t>	their brevity, clarity, and adherence to broadcast writing </a:t>
            </a:r>
          </a:p>
          <a:p>
            <a:r>
              <a:rPr lang="en-US" sz="3200" dirty="0"/>
              <a:t>	principles, though they recognized Copilot’s strengths in </a:t>
            </a:r>
          </a:p>
          <a:p>
            <a:r>
              <a:rPr lang="en-US" sz="3200" dirty="0"/>
              <a:t>	engagement and structure.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61B9106-F312-4A2B-04A9-9F4B024EF9C0}"/>
              </a:ext>
            </a:extLst>
          </p:cNvPr>
          <p:cNvCxnSpPr/>
          <p:nvPr/>
        </p:nvCxnSpPr>
        <p:spPr>
          <a:xfrm>
            <a:off x="663879" y="914400"/>
            <a:ext cx="11010379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005A9D7-EF9C-157F-BAFA-72DD98111A3E}"/>
              </a:ext>
            </a:extLst>
          </p:cNvPr>
          <p:cNvCxnSpPr/>
          <p:nvPr/>
        </p:nvCxnSpPr>
        <p:spPr>
          <a:xfrm>
            <a:off x="700529" y="939475"/>
            <a:ext cx="11010379" cy="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63541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A6F7D7-0C0E-8BE4-1100-FB4023D1D7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hDigital Bootcamp Hero Image">
            <a:extLst>
              <a:ext uri="{FF2B5EF4-FFF2-40B4-BE49-F238E27FC236}">
                <a16:creationId xmlns:a16="http://schemas.microsoft.com/office/drawing/2014/main" id="{B29144F8-985C-A1F8-E640-DE69FE46FC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69133" y="5877837"/>
            <a:ext cx="1810342" cy="945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ogos &amp; Guidelines : Brand Guidelines : Texas State University">
            <a:extLst>
              <a:ext uri="{FF2B5EF4-FFF2-40B4-BE49-F238E27FC236}">
                <a16:creationId xmlns:a16="http://schemas.microsoft.com/office/drawing/2014/main" id="{1CF7512B-65F7-9483-0D4D-4FF9A59DA0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2525" y="5818339"/>
            <a:ext cx="3983277" cy="1064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029DD21-A2E4-A202-DACE-AEE8FA66C56E}"/>
              </a:ext>
            </a:extLst>
          </p:cNvPr>
          <p:cNvSpPr txBox="1"/>
          <p:nvPr/>
        </p:nvSpPr>
        <p:spPr>
          <a:xfrm>
            <a:off x="511506" y="118285"/>
            <a:ext cx="112895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>
                <a:latin typeface="Impact" panose="020B0806030902050204" pitchFamily="34" charset="0"/>
              </a:rPr>
              <a:t>Teaching Applied AI in Mass Communication Courses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F3629D7-9833-0D69-9E9E-5453AC5CF776}"/>
              </a:ext>
            </a:extLst>
          </p:cNvPr>
          <p:cNvCxnSpPr>
            <a:cxnSpLocks/>
          </p:cNvCxnSpPr>
          <p:nvPr/>
        </p:nvCxnSpPr>
        <p:spPr>
          <a:xfrm>
            <a:off x="498980" y="516606"/>
            <a:ext cx="11288012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9F21181-053E-C6CE-CE82-975174F8BB3F}"/>
              </a:ext>
            </a:extLst>
          </p:cNvPr>
          <p:cNvSpPr txBox="1"/>
          <p:nvPr/>
        </p:nvSpPr>
        <p:spPr>
          <a:xfrm>
            <a:off x="511506" y="1039295"/>
            <a:ext cx="9150262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Results from the Discussions in 3 classes</a:t>
            </a:r>
          </a:p>
          <a:p>
            <a:r>
              <a:rPr lang="en-US" sz="3200" dirty="0"/>
              <a:t>Writing for Electronic Media; Video Production; </a:t>
            </a:r>
          </a:p>
          <a:p>
            <a:r>
              <a:rPr lang="en-US" sz="3200" dirty="0"/>
              <a:t>	Video Production for Sports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Critical of AI creating </a:t>
            </a:r>
            <a:r>
              <a:rPr lang="en-US" sz="3200" b="1" dirty="0"/>
              <a:t>video</a:t>
            </a:r>
            <a:r>
              <a:rPr lang="en-US" sz="3200" dirty="0"/>
              <a:t> from a prompt</a:t>
            </a:r>
          </a:p>
          <a:p>
            <a:r>
              <a:rPr lang="en-US" sz="3200" dirty="0"/>
              <a:t>	-Good but creepy</a:t>
            </a:r>
          </a:p>
          <a:p>
            <a:r>
              <a:rPr lang="en-US" sz="3200" dirty="0"/>
              <a:t>	-Hallucinations</a:t>
            </a:r>
          </a:p>
          <a:p>
            <a:r>
              <a:rPr lang="en-US" sz="3200" dirty="0"/>
              <a:t>	-Devalues human creativity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The major concern about both writing and video:</a:t>
            </a:r>
          </a:p>
          <a:p>
            <a:r>
              <a:rPr lang="en-US" sz="3200" dirty="0"/>
              <a:t>	-Could steal our jobs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95BC772-A8BE-E678-4E74-09937F1B767E}"/>
              </a:ext>
            </a:extLst>
          </p:cNvPr>
          <p:cNvCxnSpPr/>
          <p:nvPr/>
        </p:nvCxnSpPr>
        <p:spPr>
          <a:xfrm>
            <a:off x="663879" y="914400"/>
            <a:ext cx="11010379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C504E8E-1A84-2BCF-26A4-4D007F999DFD}"/>
              </a:ext>
            </a:extLst>
          </p:cNvPr>
          <p:cNvCxnSpPr/>
          <p:nvPr/>
        </p:nvCxnSpPr>
        <p:spPr>
          <a:xfrm>
            <a:off x="700529" y="939475"/>
            <a:ext cx="11010379" cy="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01413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0C0B98-88CC-F7EF-AD92-FB212D703B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rofile photo for Dr. Heidi Makady">
            <a:extLst>
              <a:ext uri="{FF2B5EF4-FFF2-40B4-BE49-F238E27FC236}">
                <a16:creationId xmlns:a16="http://schemas.microsoft.com/office/drawing/2014/main" id="{C448CB81-6034-BCBB-4ECC-BED9C3C72D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71254" y="2151536"/>
            <a:ext cx="1875613" cy="2151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PhDigital Bootcamp Hero Image">
            <a:extLst>
              <a:ext uri="{FF2B5EF4-FFF2-40B4-BE49-F238E27FC236}">
                <a16:creationId xmlns:a16="http://schemas.microsoft.com/office/drawing/2014/main" id="{22AE6A77-01E5-2471-9904-A95D039015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69133" y="5877837"/>
            <a:ext cx="1810342" cy="945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ogos &amp; Guidelines : Brand Guidelines : Texas State University">
            <a:extLst>
              <a:ext uri="{FF2B5EF4-FFF2-40B4-BE49-F238E27FC236}">
                <a16:creationId xmlns:a16="http://schemas.microsoft.com/office/drawing/2014/main" id="{09B17C7B-AF0A-5919-EAD0-2619AB99AC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2525" y="5818339"/>
            <a:ext cx="3983277" cy="1064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9006B2F-E5D5-1B76-3B8F-A43CEC566080}"/>
              </a:ext>
            </a:extLst>
          </p:cNvPr>
          <p:cNvSpPr txBox="1"/>
          <p:nvPr/>
        </p:nvSpPr>
        <p:spPr>
          <a:xfrm>
            <a:off x="511506" y="118285"/>
            <a:ext cx="112895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>
                <a:latin typeface="Impact" panose="020B0806030902050204" pitchFamily="34" charset="0"/>
              </a:rPr>
              <a:t>Teaching Applied AI in Mass Communication Courses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3A61DFB-062F-03B6-DB80-C7260D79A46C}"/>
              </a:ext>
            </a:extLst>
          </p:cNvPr>
          <p:cNvCxnSpPr>
            <a:cxnSpLocks/>
          </p:cNvCxnSpPr>
          <p:nvPr/>
        </p:nvCxnSpPr>
        <p:spPr>
          <a:xfrm>
            <a:off x="498980" y="516606"/>
            <a:ext cx="11288012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10EDA5A-78C8-A506-1F17-08ECBFD50EB6}"/>
              </a:ext>
            </a:extLst>
          </p:cNvPr>
          <p:cNvSpPr txBox="1"/>
          <p:nvPr/>
        </p:nvSpPr>
        <p:spPr>
          <a:xfrm>
            <a:off x="511506" y="1039295"/>
            <a:ext cx="1101037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Electronic Media faculty, School of Journalism &amp; Mass Comm.</a:t>
            </a:r>
          </a:p>
          <a:p>
            <a:endParaRPr lang="en-US" sz="3200" dirty="0"/>
          </a:p>
          <a:p>
            <a:r>
              <a:rPr lang="en-US" sz="3200" dirty="0"/>
              <a:t>Kelly </a:t>
            </a:r>
            <a:r>
              <a:rPr lang="en-US" sz="3200" dirty="0" err="1"/>
              <a:t>Kaufhold</a:t>
            </a:r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						Heidi </a:t>
            </a:r>
            <a:r>
              <a:rPr lang="en-US" sz="3200" dirty="0" err="1"/>
              <a:t>Makady</a:t>
            </a:r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Mark </a:t>
            </a:r>
            <a:r>
              <a:rPr lang="en-US" sz="3200" dirty="0" err="1"/>
              <a:t>Mederson</a:t>
            </a:r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						Eun Jeong Lee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10F261A-17C3-9589-CF66-6FAB771848E8}"/>
              </a:ext>
            </a:extLst>
          </p:cNvPr>
          <p:cNvCxnSpPr/>
          <p:nvPr/>
        </p:nvCxnSpPr>
        <p:spPr>
          <a:xfrm>
            <a:off x="663879" y="914400"/>
            <a:ext cx="11010379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B82195E-5328-B0C2-5A84-FCDC21665162}"/>
              </a:ext>
            </a:extLst>
          </p:cNvPr>
          <p:cNvCxnSpPr/>
          <p:nvPr/>
        </p:nvCxnSpPr>
        <p:spPr>
          <a:xfrm>
            <a:off x="700529" y="939475"/>
            <a:ext cx="11010379" cy="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person standing on a sidewalk&#10;&#10;Description automatically generated">
            <a:extLst>
              <a:ext uri="{FF2B5EF4-FFF2-40B4-BE49-F238E27FC236}">
                <a16:creationId xmlns:a16="http://schemas.microsoft.com/office/drawing/2014/main" id="{B52CD8B1-C986-FC0D-A901-60EB0A5F9A16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94342" y="1573451"/>
            <a:ext cx="1966550" cy="1891407"/>
          </a:xfrm>
          <a:prstGeom prst="rect">
            <a:avLst/>
          </a:prstGeom>
        </p:spPr>
      </p:pic>
      <p:pic>
        <p:nvPicPr>
          <p:cNvPr id="10" name="Picture 4" descr="Faculty Profiles">
            <a:extLst>
              <a:ext uri="{FF2B5EF4-FFF2-40B4-BE49-F238E27FC236}">
                <a16:creationId xmlns:a16="http://schemas.microsoft.com/office/drawing/2014/main" id="{1638F4A8-DE62-A5CE-1224-E409D21AC0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394341" y="3467976"/>
            <a:ext cx="1966549" cy="2319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akers: Eun Jeong Lee, Photographer – Flourish Magazine">
            <a:extLst>
              <a:ext uri="{FF2B5EF4-FFF2-40B4-BE49-F238E27FC236}">
                <a16:creationId xmlns:a16="http://schemas.microsoft.com/office/drawing/2014/main" id="{6A2227AE-DA49-2ADB-7F88-7ACE1DF927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42968" y="4446494"/>
            <a:ext cx="1594724" cy="2390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6069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842497-9804-C7E4-044F-106186487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hDigital Bootcamp Hero Image">
            <a:extLst>
              <a:ext uri="{FF2B5EF4-FFF2-40B4-BE49-F238E27FC236}">
                <a16:creationId xmlns:a16="http://schemas.microsoft.com/office/drawing/2014/main" id="{1A6C1145-2DB1-246F-67EC-CD1C75A8FD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69133" y="5877837"/>
            <a:ext cx="1810342" cy="945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ogos &amp; Guidelines : Brand Guidelines : Texas State University">
            <a:extLst>
              <a:ext uri="{FF2B5EF4-FFF2-40B4-BE49-F238E27FC236}">
                <a16:creationId xmlns:a16="http://schemas.microsoft.com/office/drawing/2014/main" id="{32AAB9B9-823A-B946-9DB1-E0106D3716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2525" y="5818339"/>
            <a:ext cx="3983277" cy="1064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2079D57-86AA-1BBA-F8B9-7FEDB1E04051}"/>
              </a:ext>
            </a:extLst>
          </p:cNvPr>
          <p:cNvSpPr txBox="1"/>
          <p:nvPr/>
        </p:nvSpPr>
        <p:spPr>
          <a:xfrm>
            <a:off x="511506" y="118285"/>
            <a:ext cx="112895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>
                <a:latin typeface="Impact" panose="020B0806030902050204" pitchFamily="34" charset="0"/>
              </a:rPr>
              <a:t>Teaching Applied AI in Mass Communication Courses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E1C91C6-BCD9-4C85-B9C8-819AF09A9D00}"/>
              </a:ext>
            </a:extLst>
          </p:cNvPr>
          <p:cNvCxnSpPr>
            <a:cxnSpLocks/>
          </p:cNvCxnSpPr>
          <p:nvPr/>
        </p:nvCxnSpPr>
        <p:spPr>
          <a:xfrm>
            <a:off x="498980" y="516606"/>
            <a:ext cx="11288012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2B7E881B-5FD1-7049-1417-28A6B28F1143}"/>
              </a:ext>
            </a:extLst>
          </p:cNvPr>
          <p:cNvSpPr txBox="1"/>
          <p:nvPr/>
        </p:nvSpPr>
        <p:spPr>
          <a:xfrm>
            <a:off x="511506" y="1039295"/>
            <a:ext cx="9226052" cy="47705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4 faculty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6 courses (~100 total students)</a:t>
            </a:r>
          </a:p>
          <a:p>
            <a:r>
              <a:rPr lang="en-US" sz="2800" dirty="0"/>
              <a:t>	-Writing for Electronic Media</a:t>
            </a:r>
          </a:p>
          <a:p>
            <a:r>
              <a:rPr lang="en-US" sz="2800" dirty="0"/>
              <a:t>	-Video Production</a:t>
            </a:r>
          </a:p>
          <a:p>
            <a:r>
              <a:rPr lang="en-US" sz="2800" dirty="0"/>
              <a:t>	-TV News</a:t>
            </a:r>
          </a:p>
          <a:p>
            <a:r>
              <a:rPr lang="en-US" sz="2800" dirty="0"/>
              <a:t>	-Video Production for Sports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6 AI tools: 3 writing, 3 video production</a:t>
            </a:r>
          </a:p>
          <a:p>
            <a:r>
              <a:rPr lang="en-US" sz="3200" dirty="0"/>
              <a:t>	(Chat GPT; Microsoft Co-Pilot; Google Gemini;</a:t>
            </a:r>
          </a:p>
          <a:p>
            <a:r>
              <a:rPr lang="en-US" sz="3200" dirty="0"/>
              <a:t>	  Adobe Premiere Scene Extend; Runway ML; </a:t>
            </a:r>
          </a:p>
          <a:p>
            <a:r>
              <a:rPr lang="en-US" sz="3200" dirty="0"/>
              <a:t>	  Meta </a:t>
            </a:r>
            <a:r>
              <a:rPr lang="en-US" sz="3200" dirty="0" err="1"/>
              <a:t>MovieGen</a:t>
            </a:r>
            <a:r>
              <a:rPr lang="en-US" sz="3200" dirty="0"/>
              <a:t>)</a:t>
            </a:r>
            <a:endParaRPr lang="en-US" sz="28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134EE0A-0E2F-A77D-2542-0759C0F0E857}"/>
              </a:ext>
            </a:extLst>
          </p:cNvPr>
          <p:cNvCxnSpPr/>
          <p:nvPr/>
        </p:nvCxnSpPr>
        <p:spPr>
          <a:xfrm>
            <a:off x="663879" y="914400"/>
            <a:ext cx="11010379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C9B1EF1-D83C-2F86-BB4D-76D396AB4CFC}"/>
              </a:ext>
            </a:extLst>
          </p:cNvPr>
          <p:cNvCxnSpPr/>
          <p:nvPr/>
        </p:nvCxnSpPr>
        <p:spPr>
          <a:xfrm>
            <a:off x="700529" y="939475"/>
            <a:ext cx="11010379" cy="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3898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217903-76B4-8FAD-35AB-3814E7FB8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hDigital Bootcamp Hero Image">
            <a:extLst>
              <a:ext uri="{FF2B5EF4-FFF2-40B4-BE49-F238E27FC236}">
                <a16:creationId xmlns:a16="http://schemas.microsoft.com/office/drawing/2014/main" id="{8F11CA61-1DBC-1688-2014-5F81C703F4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69133" y="5877837"/>
            <a:ext cx="1810342" cy="945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ogos &amp; Guidelines : Brand Guidelines : Texas State University">
            <a:extLst>
              <a:ext uri="{FF2B5EF4-FFF2-40B4-BE49-F238E27FC236}">
                <a16:creationId xmlns:a16="http://schemas.microsoft.com/office/drawing/2014/main" id="{55F44331-E3A3-6098-38E1-9A587F4E257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2525" y="5818339"/>
            <a:ext cx="3983277" cy="1064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3882730-6FAD-82C7-D041-1664204B92A7}"/>
              </a:ext>
            </a:extLst>
          </p:cNvPr>
          <p:cNvSpPr txBox="1"/>
          <p:nvPr/>
        </p:nvSpPr>
        <p:spPr>
          <a:xfrm>
            <a:off x="511506" y="118285"/>
            <a:ext cx="112895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>
                <a:latin typeface="Impact" panose="020B0806030902050204" pitchFamily="34" charset="0"/>
              </a:rPr>
              <a:t>Teaching Applied AI in Mass Communication Courses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A84AE17-0FFE-B584-82EC-821201B0D22B}"/>
              </a:ext>
            </a:extLst>
          </p:cNvPr>
          <p:cNvCxnSpPr>
            <a:cxnSpLocks/>
          </p:cNvCxnSpPr>
          <p:nvPr/>
        </p:nvCxnSpPr>
        <p:spPr>
          <a:xfrm>
            <a:off x="498980" y="516606"/>
            <a:ext cx="11288012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FC9B210F-7DAA-CE0A-5BA9-9830AC7B4905}"/>
              </a:ext>
            </a:extLst>
          </p:cNvPr>
          <p:cNvSpPr txBox="1"/>
          <p:nvPr/>
        </p:nvSpPr>
        <p:spPr>
          <a:xfrm>
            <a:off x="511506" y="1039295"/>
            <a:ext cx="10789877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86% of college students use AI tools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ChatGPT, 66%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Grammarly &amp; MS Co-Pilot, 25%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Some disciplines embrace it (coding for web, engineering,</a:t>
            </a:r>
          </a:p>
          <a:p>
            <a:pPr lvl="1"/>
            <a:r>
              <a:rPr lang="en-US" sz="3200" dirty="0"/>
              <a:t>physical sciences)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Humanities has ethical concerns (i.e., journalism)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Few students even know about AI tools for video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1ACF0E5-BA96-936A-09BA-15F00DC61F16}"/>
              </a:ext>
            </a:extLst>
          </p:cNvPr>
          <p:cNvCxnSpPr/>
          <p:nvPr/>
        </p:nvCxnSpPr>
        <p:spPr>
          <a:xfrm>
            <a:off x="663879" y="914400"/>
            <a:ext cx="11010379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9D98C85-AA32-6E3D-1256-C0080E462B45}"/>
              </a:ext>
            </a:extLst>
          </p:cNvPr>
          <p:cNvCxnSpPr/>
          <p:nvPr/>
        </p:nvCxnSpPr>
        <p:spPr>
          <a:xfrm>
            <a:off x="700529" y="939475"/>
            <a:ext cx="11010379" cy="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5776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E50B4C-9851-80F2-0AB9-CDACEBE26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hDigital Bootcamp Hero Image">
            <a:extLst>
              <a:ext uri="{FF2B5EF4-FFF2-40B4-BE49-F238E27FC236}">
                <a16:creationId xmlns:a16="http://schemas.microsoft.com/office/drawing/2014/main" id="{CF855DC9-F466-3554-6CE1-25F1E06CCB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69133" y="5877837"/>
            <a:ext cx="1810342" cy="945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ogos &amp; Guidelines : Brand Guidelines : Texas State University">
            <a:extLst>
              <a:ext uri="{FF2B5EF4-FFF2-40B4-BE49-F238E27FC236}">
                <a16:creationId xmlns:a16="http://schemas.microsoft.com/office/drawing/2014/main" id="{3460C94E-6C48-E54E-2019-44D9423184D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2525" y="5818339"/>
            <a:ext cx="3983277" cy="1064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13B4AAA-E826-B4AB-CA42-DD485648F11D}"/>
              </a:ext>
            </a:extLst>
          </p:cNvPr>
          <p:cNvSpPr txBox="1"/>
          <p:nvPr/>
        </p:nvSpPr>
        <p:spPr>
          <a:xfrm>
            <a:off x="511506" y="118285"/>
            <a:ext cx="112895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>
                <a:latin typeface="Impact" panose="020B0806030902050204" pitchFamily="34" charset="0"/>
              </a:rPr>
              <a:t>Teaching Applied AI in Mass Communication Courses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6CCE8BD-1544-4E5A-28BA-84DC3F2AB538}"/>
              </a:ext>
            </a:extLst>
          </p:cNvPr>
          <p:cNvCxnSpPr>
            <a:cxnSpLocks/>
          </p:cNvCxnSpPr>
          <p:nvPr/>
        </p:nvCxnSpPr>
        <p:spPr>
          <a:xfrm>
            <a:off x="498980" y="516606"/>
            <a:ext cx="11288012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46BFA7D-98C9-B743-BBAC-8EBACA87BF47}"/>
              </a:ext>
            </a:extLst>
          </p:cNvPr>
          <p:cNvSpPr txBox="1"/>
          <p:nvPr/>
        </p:nvSpPr>
        <p:spPr>
          <a:xfrm>
            <a:off x="511506" y="1039295"/>
            <a:ext cx="1100724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86% of college students use AI tools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ChatGPT, 66%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Grammarly &amp; MS Co-Pilot, 25%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Some disciplines embrace it (coding for web, engineering,</a:t>
            </a:r>
          </a:p>
          <a:p>
            <a:pPr lvl="1"/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physical sciences)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Humanities has ethical concerns (i.e., journalism)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Few students even know about AI tools for video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AI tools threaten to displace media workers (writers and</a:t>
            </a:r>
          </a:p>
          <a:p>
            <a:r>
              <a:rPr lang="en-US" sz="3200" b="1" dirty="0"/>
              <a:t>	video creators)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E42CD0D-8B1D-9A19-61D3-042ADF1D2CF3}"/>
              </a:ext>
            </a:extLst>
          </p:cNvPr>
          <p:cNvCxnSpPr/>
          <p:nvPr/>
        </p:nvCxnSpPr>
        <p:spPr>
          <a:xfrm>
            <a:off x="663879" y="914400"/>
            <a:ext cx="11010379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BD19496-7316-8338-14EA-058FF8DBEFF9}"/>
              </a:ext>
            </a:extLst>
          </p:cNvPr>
          <p:cNvCxnSpPr/>
          <p:nvPr/>
        </p:nvCxnSpPr>
        <p:spPr>
          <a:xfrm>
            <a:off x="700529" y="939475"/>
            <a:ext cx="11010379" cy="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7258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FDD88C-32D2-0119-E7F0-7F7DCD2A96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hDigital Bootcamp Hero Image">
            <a:extLst>
              <a:ext uri="{FF2B5EF4-FFF2-40B4-BE49-F238E27FC236}">
                <a16:creationId xmlns:a16="http://schemas.microsoft.com/office/drawing/2014/main" id="{9A95A69A-3955-0EC5-7C59-A3B829E53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69133" y="5877837"/>
            <a:ext cx="1810342" cy="945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ogos &amp; Guidelines : Brand Guidelines : Texas State University">
            <a:extLst>
              <a:ext uri="{FF2B5EF4-FFF2-40B4-BE49-F238E27FC236}">
                <a16:creationId xmlns:a16="http://schemas.microsoft.com/office/drawing/2014/main" id="{211829B3-39A0-0C74-93C9-80AC0A5BC9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2525" y="5818339"/>
            <a:ext cx="3983277" cy="1064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FF9DAD0-CA4D-D38D-5F8C-F810946522B5}"/>
              </a:ext>
            </a:extLst>
          </p:cNvPr>
          <p:cNvSpPr txBox="1"/>
          <p:nvPr/>
        </p:nvSpPr>
        <p:spPr>
          <a:xfrm>
            <a:off x="511506" y="118285"/>
            <a:ext cx="112895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>
                <a:latin typeface="Impact" panose="020B0806030902050204" pitchFamily="34" charset="0"/>
              </a:rPr>
              <a:t>Teaching Applied AI in Mass Communication Courses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5B7F894-6D54-B6D7-2117-42DFFF788F3D}"/>
              </a:ext>
            </a:extLst>
          </p:cNvPr>
          <p:cNvCxnSpPr>
            <a:cxnSpLocks/>
          </p:cNvCxnSpPr>
          <p:nvPr/>
        </p:nvCxnSpPr>
        <p:spPr>
          <a:xfrm>
            <a:off x="498980" y="516606"/>
            <a:ext cx="11288012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442CE52F-D73D-5977-7291-6D6C397CF50B}"/>
              </a:ext>
            </a:extLst>
          </p:cNvPr>
          <p:cNvSpPr txBox="1"/>
          <p:nvPr/>
        </p:nvSpPr>
        <p:spPr>
          <a:xfrm>
            <a:off x="511506" y="1039295"/>
            <a:ext cx="11810413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86% of college students use AI tools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ChatGPT, 66%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Grammarly &amp; MS Co-Pilot, 25%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Some disciplines embrace it (coding for web, engineering,</a:t>
            </a:r>
          </a:p>
          <a:p>
            <a:pPr lvl="1"/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physical sciences)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Humanities has ethical concerns (i.e., journalism)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Few students even know about AI tools for video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So let’s train our students to be the ones who keep their jobs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0F4AFB8-0691-91C0-07FF-5DE4FD230F5E}"/>
              </a:ext>
            </a:extLst>
          </p:cNvPr>
          <p:cNvCxnSpPr/>
          <p:nvPr/>
        </p:nvCxnSpPr>
        <p:spPr>
          <a:xfrm>
            <a:off x="663879" y="914400"/>
            <a:ext cx="11010379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207321E-91A5-05F8-A233-1D1710826D99}"/>
              </a:ext>
            </a:extLst>
          </p:cNvPr>
          <p:cNvCxnSpPr/>
          <p:nvPr/>
        </p:nvCxnSpPr>
        <p:spPr>
          <a:xfrm>
            <a:off x="700529" y="939475"/>
            <a:ext cx="11010379" cy="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3567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94A4A0-E7F8-8474-C3E4-4BC47AF1ED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hDigital Bootcamp Hero Image">
            <a:extLst>
              <a:ext uri="{FF2B5EF4-FFF2-40B4-BE49-F238E27FC236}">
                <a16:creationId xmlns:a16="http://schemas.microsoft.com/office/drawing/2014/main" id="{6319195E-5054-9F8D-0046-0E8390299D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69133" y="5877837"/>
            <a:ext cx="1810342" cy="945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ogos &amp; Guidelines : Brand Guidelines : Texas State University">
            <a:extLst>
              <a:ext uri="{FF2B5EF4-FFF2-40B4-BE49-F238E27FC236}">
                <a16:creationId xmlns:a16="http://schemas.microsoft.com/office/drawing/2014/main" id="{21E80633-858C-4462-B857-A9720EA1A02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2525" y="5818339"/>
            <a:ext cx="3983277" cy="1064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0CE666A-BB83-A849-CBA3-9532662C6C8B}"/>
              </a:ext>
            </a:extLst>
          </p:cNvPr>
          <p:cNvSpPr txBox="1"/>
          <p:nvPr/>
        </p:nvSpPr>
        <p:spPr>
          <a:xfrm>
            <a:off x="511506" y="118285"/>
            <a:ext cx="112895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>
                <a:latin typeface="Impact" panose="020B0806030902050204" pitchFamily="34" charset="0"/>
              </a:rPr>
              <a:t>Teaching Applied AI in Mass Communication Courses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8C8B34D-631A-DD7D-6EEA-023C5E132C56}"/>
              </a:ext>
            </a:extLst>
          </p:cNvPr>
          <p:cNvCxnSpPr>
            <a:cxnSpLocks/>
          </p:cNvCxnSpPr>
          <p:nvPr/>
        </p:nvCxnSpPr>
        <p:spPr>
          <a:xfrm>
            <a:off x="498980" y="516606"/>
            <a:ext cx="11288012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5DA8DEE-586C-411A-A27F-0DC4B893FE61}"/>
              </a:ext>
            </a:extLst>
          </p:cNvPr>
          <p:cNvSpPr txBox="1"/>
          <p:nvPr/>
        </p:nvSpPr>
        <p:spPr>
          <a:xfrm>
            <a:off x="511506" y="1039295"/>
            <a:ext cx="6220742" cy="41017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/>
              <a:t>Let’s try some AI!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hlinkClick r:id="rId4"/>
              </a:rPr>
              <a:t>https://chatgpt.com/</a:t>
            </a:r>
            <a:endParaRPr lang="en-US" sz="2400" dirty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hlinkClick r:id="rId5"/>
              </a:rPr>
              <a:t>https://copilot.microsoft.com/</a:t>
            </a:r>
            <a:endParaRPr lang="en-US" sz="2400" dirty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hlinkClick r:id="rId6"/>
              </a:rPr>
              <a:t>https://gemini.google.com/</a:t>
            </a:r>
            <a:endParaRPr lang="en-US" sz="2400" dirty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hlinkClick r:id="rId7"/>
              </a:rPr>
              <a:t>https://runwayml.com/</a:t>
            </a:r>
            <a:r>
              <a:rPr lang="en-US" sz="2400" dirty="0"/>
              <a:t>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hlinkClick r:id="rId8"/>
              </a:rPr>
              <a:t>Adobe Premiere Scene Extend (beta 1:58)</a:t>
            </a:r>
            <a:endParaRPr lang="en-US" sz="2400" dirty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hlinkClick r:id="rId9"/>
              </a:rPr>
              <a:t>https://ai.meta.com/research/movie-gen/</a:t>
            </a:r>
            <a:r>
              <a:rPr lang="en-US" sz="2400" dirty="0"/>
              <a:t>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324E7C9-7B02-8BB8-CE24-7EF150EE53C9}"/>
              </a:ext>
            </a:extLst>
          </p:cNvPr>
          <p:cNvCxnSpPr/>
          <p:nvPr/>
        </p:nvCxnSpPr>
        <p:spPr>
          <a:xfrm>
            <a:off x="663879" y="914400"/>
            <a:ext cx="11010379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6490079-FDCF-C151-7158-6C4CC5C400EF}"/>
              </a:ext>
            </a:extLst>
          </p:cNvPr>
          <p:cNvCxnSpPr/>
          <p:nvPr/>
        </p:nvCxnSpPr>
        <p:spPr>
          <a:xfrm>
            <a:off x="700529" y="939475"/>
            <a:ext cx="11010379" cy="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6368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14B3AE-66DC-2151-8DAB-4646E3277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hDigital Bootcamp Hero Image">
            <a:extLst>
              <a:ext uri="{FF2B5EF4-FFF2-40B4-BE49-F238E27FC236}">
                <a16:creationId xmlns:a16="http://schemas.microsoft.com/office/drawing/2014/main" id="{ED8B0223-BC78-0636-2E08-D11A6B553D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69133" y="5877837"/>
            <a:ext cx="1810342" cy="945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ogos &amp; Guidelines : Brand Guidelines : Texas State University">
            <a:extLst>
              <a:ext uri="{FF2B5EF4-FFF2-40B4-BE49-F238E27FC236}">
                <a16:creationId xmlns:a16="http://schemas.microsoft.com/office/drawing/2014/main" id="{89F70880-594A-8682-6414-1F867DE7BC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2525" y="5818339"/>
            <a:ext cx="3983277" cy="1064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782FB98-C96E-BFA2-B58F-E9BB7F4BA781}"/>
              </a:ext>
            </a:extLst>
          </p:cNvPr>
          <p:cNvSpPr txBox="1"/>
          <p:nvPr/>
        </p:nvSpPr>
        <p:spPr>
          <a:xfrm>
            <a:off x="511506" y="118285"/>
            <a:ext cx="112895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>
                <a:latin typeface="Impact" panose="020B0806030902050204" pitchFamily="34" charset="0"/>
              </a:rPr>
              <a:t>Teaching Applied AI in Mass Communication Courses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FFBCEB5-5F9F-5196-9B52-5CCCC814EF57}"/>
              </a:ext>
            </a:extLst>
          </p:cNvPr>
          <p:cNvCxnSpPr>
            <a:cxnSpLocks/>
          </p:cNvCxnSpPr>
          <p:nvPr/>
        </p:nvCxnSpPr>
        <p:spPr>
          <a:xfrm>
            <a:off x="498980" y="516606"/>
            <a:ext cx="11288012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60FDB03C-598E-36B0-C4BD-F87BE5CD8968}"/>
              </a:ext>
            </a:extLst>
          </p:cNvPr>
          <p:cNvSpPr txBox="1"/>
          <p:nvPr/>
        </p:nvSpPr>
        <p:spPr>
          <a:xfrm>
            <a:off x="511506" y="1039295"/>
            <a:ext cx="10981468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The Study (Quantitative)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Pretest of 35 individual items in 10 matrix questions</a:t>
            </a:r>
          </a:p>
          <a:p>
            <a:r>
              <a:rPr lang="en-US" sz="3200" dirty="0"/>
              <a:t>	(Trust, usefulness, intent to use, self-efficacy, concerns</a:t>
            </a:r>
          </a:p>
          <a:p>
            <a:r>
              <a:rPr lang="en-US" sz="3200" dirty="0"/>
              <a:t>	 ethics)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Some items focused on writing; others on video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All items repeated in a posttest </a:t>
            </a:r>
            <a:r>
              <a:rPr lang="en-US" sz="3200" i="1" dirty="0"/>
              <a:t>after </a:t>
            </a:r>
            <a:r>
              <a:rPr lang="en-US" sz="3200" dirty="0"/>
              <a:t>exposure to 6 AI tools:</a:t>
            </a:r>
          </a:p>
          <a:p>
            <a:r>
              <a:rPr lang="en-US" sz="3200" dirty="0"/>
              <a:t>	3 for writing; 3 for video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All items repeated in a posttest </a:t>
            </a:r>
            <a:r>
              <a:rPr lang="en-US" sz="3200" i="1" dirty="0"/>
              <a:t>after </a:t>
            </a:r>
            <a:r>
              <a:rPr lang="en-US" sz="3200" dirty="0"/>
              <a:t>exposure to 6 AI tools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CFD7A24-6C53-2FAE-AC39-BE4700C22674}"/>
              </a:ext>
            </a:extLst>
          </p:cNvPr>
          <p:cNvCxnSpPr/>
          <p:nvPr/>
        </p:nvCxnSpPr>
        <p:spPr>
          <a:xfrm>
            <a:off x="663879" y="914400"/>
            <a:ext cx="11010379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D8BD808-1406-D9BC-7A23-98F92DF64084}"/>
              </a:ext>
            </a:extLst>
          </p:cNvPr>
          <p:cNvCxnSpPr/>
          <p:nvPr/>
        </p:nvCxnSpPr>
        <p:spPr>
          <a:xfrm>
            <a:off x="700529" y="939475"/>
            <a:ext cx="11010379" cy="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2125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73077-8666-9D07-DEE3-744D2A38B9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hDigital Bootcamp Hero Image">
            <a:extLst>
              <a:ext uri="{FF2B5EF4-FFF2-40B4-BE49-F238E27FC236}">
                <a16:creationId xmlns:a16="http://schemas.microsoft.com/office/drawing/2014/main" id="{F7A1196C-DE13-183F-381D-3A5A56B0E0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69133" y="5877837"/>
            <a:ext cx="1810342" cy="945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ogos &amp; Guidelines : Brand Guidelines : Texas State University">
            <a:extLst>
              <a:ext uri="{FF2B5EF4-FFF2-40B4-BE49-F238E27FC236}">
                <a16:creationId xmlns:a16="http://schemas.microsoft.com/office/drawing/2014/main" id="{5985DF45-E141-E89E-95F1-3E34BA2924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2525" y="5818339"/>
            <a:ext cx="3983277" cy="1064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F6C88EB-4E0C-B926-FE2F-17F1375A4D6B}"/>
              </a:ext>
            </a:extLst>
          </p:cNvPr>
          <p:cNvSpPr txBox="1"/>
          <p:nvPr/>
        </p:nvSpPr>
        <p:spPr>
          <a:xfrm>
            <a:off x="511506" y="118285"/>
            <a:ext cx="112895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>
                <a:latin typeface="Impact" panose="020B0806030902050204" pitchFamily="34" charset="0"/>
              </a:rPr>
              <a:t>Teaching Applied AI in Mass Communication Courses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2DA46E9-FAC9-453B-5BB4-864D2E05BD5B}"/>
              </a:ext>
            </a:extLst>
          </p:cNvPr>
          <p:cNvCxnSpPr>
            <a:cxnSpLocks/>
          </p:cNvCxnSpPr>
          <p:nvPr/>
        </p:nvCxnSpPr>
        <p:spPr>
          <a:xfrm>
            <a:off x="498980" y="516606"/>
            <a:ext cx="11288012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AC26D6B-9D1E-BC08-8504-4B7B476317FB}"/>
              </a:ext>
            </a:extLst>
          </p:cNvPr>
          <p:cNvSpPr txBox="1"/>
          <p:nvPr/>
        </p:nvSpPr>
        <p:spPr>
          <a:xfrm>
            <a:off x="511506" y="1039295"/>
            <a:ext cx="1130931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Technology Acceptance Model (TAM)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Theory of Reasoned Action/Theory of Planned Behavior</a:t>
            </a:r>
          </a:p>
          <a:p>
            <a:r>
              <a:rPr lang="en-US" sz="3200" dirty="0"/>
              <a:t>	(Attitudes, subjective norms, behavioral intentions,</a:t>
            </a:r>
          </a:p>
          <a:p>
            <a:r>
              <a:rPr lang="en-US" sz="3200" dirty="0"/>
              <a:t>	 perceived self-efficacy)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TAM adds 2 new variables:</a:t>
            </a:r>
          </a:p>
          <a:p>
            <a:r>
              <a:rPr lang="en-US" sz="3200" dirty="0"/>
              <a:t>	Perceived ease of use &amp; perceived usefulness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Prior literature shows exposure to AI tools increased student </a:t>
            </a:r>
          </a:p>
          <a:p>
            <a:r>
              <a:rPr lang="en-US" sz="3200" dirty="0"/>
              <a:t>	behavioral intentions, self-efficacy, and attitudes about</a:t>
            </a:r>
          </a:p>
          <a:p>
            <a:r>
              <a:rPr lang="en-US" sz="3200" dirty="0"/>
              <a:t>	 ease of use and usefulness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09FE7BF-0C41-828A-6B4A-443A4BC54195}"/>
              </a:ext>
            </a:extLst>
          </p:cNvPr>
          <p:cNvCxnSpPr/>
          <p:nvPr/>
        </p:nvCxnSpPr>
        <p:spPr>
          <a:xfrm>
            <a:off x="663879" y="914400"/>
            <a:ext cx="11010379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5A3FB25-8DBB-6227-5129-442E20AFC76C}"/>
              </a:ext>
            </a:extLst>
          </p:cNvPr>
          <p:cNvCxnSpPr/>
          <p:nvPr/>
        </p:nvCxnSpPr>
        <p:spPr>
          <a:xfrm>
            <a:off x="700529" y="939475"/>
            <a:ext cx="11010379" cy="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8683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73AF98-2B42-9C27-FEF5-E6787B5A7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hDigital Bootcamp Hero Image">
            <a:extLst>
              <a:ext uri="{FF2B5EF4-FFF2-40B4-BE49-F238E27FC236}">
                <a16:creationId xmlns:a16="http://schemas.microsoft.com/office/drawing/2014/main" id="{C9F3ECE1-C048-0025-7439-DA391D5566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69133" y="5877837"/>
            <a:ext cx="1810342" cy="945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ogos &amp; Guidelines : Brand Guidelines : Texas State University">
            <a:extLst>
              <a:ext uri="{FF2B5EF4-FFF2-40B4-BE49-F238E27FC236}">
                <a16:creationId xmlns:a16="http://schemas.microsoft.com/office/drawing/2014/main" id="{08130119-F54D-73F2-D57E-DDB54B5FF0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2525" y="5818339"/>
            <a:ext cx="3983277" cy="1064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D690D2F-9760-1646-A1FC-99B0B70B0393}"/>
              </a:ext>
            </a:extLst>
          </p:cNvPr>
          <p:cNvSpPr txBox="1"/>
          <p:nvPr/>
        </p:nvSpPr>
        <p:spPr>
          <a:xfrm>
            <a:off x="511506" y="118285"/>
            <a:ext cx="112895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>
                <a:latin typeface="Impact" panose="020B0806030902050204" pitchFamily="34" charset="0"/>
              </a:rPr>
              <a:t>Teaching Applied AI in Mass Communication Courses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17AFC7E-1B5D-4EC7-C132-B8D07AD2BF07}"/>
              </a:ext>
            </a:extLst>
          </p:cNvPr>
          <p:cNvCxnSpPr>
            <a:cxnSpLocks/>
          </p:cNvCxnSpPr>
          <p:nvPr/>
        </p:nvCxnSpPr>
        <p:spPr>
          <a:xfrm>
            <a:off x="498980" y="516606"/>
            <a:ext cx="11288012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9CEC035-CB57-9967-ACDE-1B86D58967D5}"/>
              </a:ext>
            </a:extLst>
          </p:cNvPr>
          <p:cNvSpPr txBox="1"/>
          <p:nvPr/>
        </p:nvSpPr>
        <p:spPr>
          <a:xfrm>
            <a:off x="511506" y="1039295"/>
            <a:ext cx="11724941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Technology Acceptance Model (TAM)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RQ1: How will broadcast journalism students perceive their</a:t>
            </a:r>
          </a:p>
          <a:p>
            <a:r>
              <a:rPr lang="en-US" sz="3200" dirty="0"/>
              <a:t>	attitudes, the efficacy, usefulness, ease of use, and ethics of </a:t>
            </a:r>
          </a:p>
          <a:p>
            <a:r>
              <a:rPr lang="en-US" sz="3200" dirty="0"/>
              <a:t>	using AI tools for </a:t>
            </a:r>
            <a:r>
              <a:rPr lang="en-US" sz="3200" b="1" i="1" dirty="0"/>
              <a:t>writing</a:t>
            </a:r>
            <a:r>
              <a:rPr lang="en-US" sz="3200" dirty="0"/>
              <a:t>?</a:t>
            </a:r>
          </a:p>
          <a:p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RQ2: How will broadcast journalism students perceive their</a:t>
            </a:r>
          </a:p>
          <a:p>
            <a:r>
              <a:rPr lang="en-US" sz="3200" dirty="0"/>
              <a:t>	attitudes, the efficacy, usefulness, ease of use, and ethics of </a:t>
            </a:r>
          </a:p>
          <a:p>
            <a:r>
              <a:rPr lang="en-US" sz="3200" dirty="0"/>
              <a:t>	using AI tools for </a:t>
            </a:r>
            <a:r>
              <a:rPr lang="en-US" sz="3200" b="1" i="1" dirty="0"/>
              <a:t>video production</a:t>
            </a:r>
            <a:r>
              <a:rPr lang="en-US" sz="3200" dirty="0"/>
              <a:t>?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DAD8573-9F9E-56E9-7EA2-B8BDA76E6155}"/>
              </a:ext>
            </a:extLst>
          </p:cNvPr>
          <p:cNvCxnSpPr/>
          <p:nvPr/>
        </p:nvCxnSpPr>
        <p:spPr>
          <a:xfrm>
            <a:off x="663879" y="914400"/>
            <a:ext cx="11010379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9BAB75F-4828-DD84-1B67-F92679592B42}"/>
              </a:ext>
            </a:extLst>
          </p:cNvPr>
          <p:cNvCxnSpPr/>
          <p:nvPr/>
        </p:nvCxnSpPr>
        <p:spPr>
          <a:xfrm>
            <a:off x="700529" y="939475"/>
            <a:ext cx="11010379" cy="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9499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DDA25778987B49904748989B71BBF1" ma:contentTypeVersion="12" ma:contentTypeDescription="Create a new document." ma:contentTypeScope="" ma:versionID="6b7168fe2e33c77cd706ba4fd9d41304">
  <xsd:schema xmlns:xsd="http://www.w3.org/2001/XMLSchema" xmlns:xs="http://www.w3.org/2001/XMLSchema" xmlns:p="http://schemas.microsoft.com/office/2006/metadata/properties" xmlns:ns2="a5dec8c7-2293-4b9d-923a-eeb92ea94417" xmlns:ns3="39847b0b-0d4f-4f69-879a-579af13e8294" targetNamespace="http://schemas.microsoft.com/office/2006/metadata/properties" ma:root="true" ma:fieldsID="0239a2393a2454cdbdf4dbc49dbd40ef" ns2:_="" ns3:_="">
    <xsd:import namespace="a5dec8c7-2293-4b9d-923a-eeb92ea94417"/>
    <xsd:import namespace="39847b0b-0d4f-4f69-879a-579af13e82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ProposalNumber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ec8c7-2293-4b9d-923a-eeb92ea944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ProposalNumber" ma:index="12" nillable="true" ma:displayName="Proposal Number" ma:format="Dropdown" ma:internalName="ProposalNumber">
      <xsd:simpleType>
        <xsd:restriction base="dms:Text">
          <xsd:maxLength value="255"/>
        </xsd:restriction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83a692e8-e48a-48e7-a779-d106e04dcfd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847b0b-0d4f-4f69-879a-579af13e8294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d2bc27be-8ab7-4c6b-8707-4da18f6caf40}" ma:internalName="TaxCatchAll" ma:showField="CatchAllData" ma:web="39847b0b-0d4f-4f69-879a-579af13e82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5dec8c7-2293-4b9d-923a-eeb92ea94417">
      <Terms xmlns="http://schemas.microsoft.com/office/infopath/2007/PartnerControls"/>
    </lcf76f155ced4ddcb4097134ff3c332f>
    <ProposalNumber xmlns="a5dec8c7-2293-4b9d-923a-eeb92ea94417" xsi:nil="true"/>
    <TaxCatchAll xmlns="39847b0b-0d4f-4f69-879a-579af13e8294" xsi:nil="true"/>
  </documentManagement>
</p:properties>
</file>

<file path=customXml/itemProps1.xml><?xml version="1.0" encoding="utf-8"?>
<ds:datastoreItem xmlns:ds="http://schemas.openxmlformats.org/officeDocument/2006/customXml" ds:itemID="{BDB845BD-AFDE-4B02-A097-537BBF5C710F}"/>
</file>

<file path=customXml/itemProps2.xml><?xml version="1.0" encoding="utf-8"?>
<ds:datastoreItem xmlns:ds="http://schemas.openxmlformats.org/officeDocument/2006/customXml" ds:itemID="{43778327-138F-49E2-A5CE-A8C1CBAA5003}"/>
</file>

<file path=customXml/itemProps3.xml><?xml version="1.0" encoding="utf-8"?>
<ds:datastoreItem xmlns:ds="http://schemas.openxmlformats.org/officeDocument/2006/customXml" ds:itemID="{A99DAF1A-FBF9-4E8C-AFEA-ACEB5100E92F}"/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930</Words>
  <Application>Microsoft Macintosh PowerPoint</Application>
  <PresentationFormat>Widescreen</PresentationFormat>
  <Paragraphs>136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Impact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Kaufhold, William T</dc:creator>
  <cp:lastModifiedBy>Kaufhold, William T</cp:lastModifiedBy>
  <cp:revision>44</cp:revision>
  <dcterms:created xsi:type="dcterms:W3CDTF">2025-03-05T15:04:03Z</dcterms:created>
  <dcterms:modified xsi:type="dcterms:W3CDTF">2025-03-25T21:02:57Z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0x010100F1DDA25778987B49904748989B71BBF1</vt:lpwstr>
  </property>
</Properties>
</file>